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5" r:id="rId3"/>
    <p:sldId id="260" r:id="rId4"/>
    <p:sldId id="258" r:id="rId5"/>
    <p:sldId id="264" r:id="rId6"/>
    <p:sldId id="259" r:id="rId7"/>
    <p:sldId id="261" r:id="rId8"/>
    <p:sldId id="262" r:id="rId9"/>
    <p:sldId id="257"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29"/>
    <a:srgbClr val="4C4C38"/>
    <a:srgbClr val="3F49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4" autoAdjust="0"/>
    <p:restoredTop sz="73566" autoAdjust="0"/>
  </p:normalViewPr>
  <p:slideViewPr>
    <p:cSldViewPr snapToGrid="0">
      <p:cViewPr varScale="1">
        <p:scale>
          <a:sx n="109" d="100"/>
          <a:sy n="109" d="100"/>
        </p:scale>
        <p:origin x="128"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E1F8D6-4B5C-4F81-8EFD-8ED2D0A14E67}" type="datetimeFigureOut">
              <a:rPr lang="en-US" smtClean="0"/>
              <a:t>8/14/2018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ECDCE9-4BFA-4387-9705-446D1302E060}" type="slidenum">
              <a:rPr lang="en-US" smtClean="0"/>
              <a:t>‹#›</a:t>
            </a:fld>
            <a:endParaRPr lang="en-US"/>
          </a:p>
        </p:txBody>
      </p:sp>
    </p:spTree>
    <p:extLst>
      <p:ext uri="{BB962C8B-B14F-4D97-AF65-F5344CB8AC3E}">
        <p14:creationId xmlns:p14="http://schemas.microsoft.com/office/powerpoint/2010/main" val="1406839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Hello</a:t>
            </a:r>
            <a:r>
              <a:rPr lang="en-US" sz="1600" dirty="0" smtClean="0"/>
              <a:t>. It’s great to be here to talk about </a:t>
            </a:r>
            <a:r>
              <a:rPr lang="en-US" sz="1600" dirty="0" smtClean="0"/>
              <a:t>Building for Tomorrow,</a:t>
            </a:r>
            <a:r>
              <a:rPr lang="en-US" sz="1600" baseline="0" dirty="0" smtClean="0"/>
              <a:t> and to receive input from you while I am here. Building </a:t>
            </a:r>
            <a:r>
              <a:rPr lang="en-US" sz="1600" baseline="0" dirty="0" smtClean="0"/>
              <a:t>for Tomorrow is about </a:t>
            </a:r>
            <a:r>
              <a:rPr lang="en-US" sz="1600" baseline="0" dirty="0" smtClean="0"/>
              <a:t>preserving born- </a:t>
            </a:r>
            <a:r>
              <a:rPr lang="en-US" sz="1600" baseline="0" dirty="0" smtClean="0"/>
              <a:t>digital architecture, design, and engineering records.</a:t>
            </a:r>
            <a:endParaRPr lang="en-US" sz="1600" dirty="0"/>
          </a:p>
        </p:txBody>
      </p:sp>
      <p:sp>
        <p:nvSpPr>
          <p:cNvPr id="4" name="Slide Number Placeholder 3"/>
          <p:cNvSpPr>
            <a:spLocks noGrp="1"/>
          </p:cNvSpPr>
          <p:nvPr>
            <p:ph type="sldNum" sz="quarter" idx="10"/>
          </p:nvPr>
        </p:nvSpPr>
        <p:spPr/>
        <p:txBody>
          <a:bodyPr/>
          <a:lstStyle/>
          <a:p>
            <a:fld id="{6BECDCE9-4BFA-4387-9705-446D1302E060}" type="slidenum">
              <a:rPr lang="en-US" smtClean="0"/>
              <a:t>1</a:t>
            </a:fld>
            <a:endParaRPr lang="en-US"/>
          </a:p>
        </p:txBody>
      </p:sp>
    </p:spTree>
    <p:extLst>
      <p:ext uri="{BB962C8B-B14F-4D97-AF65-F5344CB8AC3E}">
        <p14:creationId xmlns:p14="http://schemas.microsoft.com/office/powerpoint/2010/main" val="1363215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We are actively</a:t>
            </a:r>
            <a:r>
              <a:rPr lang="en-US" baseline="0" dirty="0" smtClean="0"/>
              <a:t> working on the first pieces of the strategic directions, with a focus on working with stakeholders and communities. </a:t>
            </a:r>
            <a:r>
              <a:rPr lang="en-US" sz="1200" b="0" i="0" u="none" strike="noStrike" kern="1200" baseline="0" dirty="0" smtClean="0">
                <a:solidFill>
                  <a:schemeClr val="tx1"/>
                </a:solidFill>
                <a:latin typeface="+mn-lt"/>
                <a:ea typeface="+mn-ea"/>
                <a:cs typeface="+mn-cs"/>
              </a:rPr>
              <a:t>We have an extension for this grant that will provide us with funds to do further outreach work.</a:t>
            </a:r>
          </a:p>
          <a:p>
            <a:endParaRPr lang="en-US" baseline="0" dirty="0" smtClean="0"/>
          </a:p>
          <a:p>
            <a:r>
              <a:rPr lang="en-US" sz="1200" b="0" i="0" u="none" strike="noStrike" kern="1200" baseline="0" dirty="0" smtClean="0">
                <a:solidFill>
                  <a:schemeClr val="tx1"/>
                </a:solidFill>
                <a:latin typeface="+mn-lt"/>
                <a:ea typeface="+mn-ea"/>
                <a:cs typeface="+mn-cs"/>
              </a:rPr>
              <a:t>We are also working on many fronts and I will name just a few here:</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Effort Map: Create an inventory/map of allied digital curation efforts that may inform DADE good practice (inclusive of other domains) </a:t>
            </a:r>
          </a:p>
          <a:p>
            <a:r>
              <a:rPr lang="en-US" sz="1200" b="0" i="0" u="none" strike="noStrike" kern="1200" baseline="0" dirty="0" smtClean="0">
                <a:solidFill>
                  <a:schemeClr val="tx1"/>
                </a:solidFill>
                <a:latin typeface="+mn-lt"/>
                <a:ea typeface="+mn-ea"/>
                <a:cs typeface="+mn-cs"/>
              </a:rPr>
              <a:t>»»Compile and synthesize collection development policies from collecting institutions </a:t>
            </a:r>
          </a:p>
          <a:p>
            <a:r>
              <a:rPr lang="en-US" sz="1200" b="0" i="0" u="none" strike="noStrike" kern="1200" baseline="0" dirty="0" smtClean="0">
                <a:solidFill>
                  <a:schemeClr val="tx1"/>
                </a:solidFill>
                <a:latin typeface="+mn-lt"/>
                <a:ea typeface="+mn-ea"/>
                <a:cs typeface="+mn-cs"/>
              </a:rPr>
              <a:t>»»Understand how different types of institutions curate, collect, and preserve DADE </a:t>
            </a:r>
          </a:p>
          <a:p>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Create a Statement of Importance which defines issues and opportunities in developing DADE collections that: articulates the value of participation, frames the scope of activities, and purpose for the DADE community;</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»»Create a web presence for DADE;</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»»Develop a Community Engagement Plan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And we are looking for funding that will help to sustain this work while we grow.</a:t>
            </a:r>
            <a:endParaRPr lang="en-US" dirty="0"/>
          </a:p>
        </p:txBody>
      </p:sp>
      <p:sp>
        <p:nvSpPr>
          <p:cNvPr id="4" name="Slide Number Placeholder 3"/>
          <p:cNvSpPr>
            <a:spLocks noGrp="1"/>
          </p:cNvSpPr>
          <p:nvPr>
            <p:ph type="sldNum" sz="quarter" idx="10"/>
          </p:nvPr>
        </p:nvSpPr>
        <p:spPr/>
        <p:txBody>
          <a:bodyPr/>
          <a:lstStyle/>
          <a:p>
            <a:fld id="{6BECDCE9-4BFA-4387-9705-446D1302E060}" type="slidenum">
              <a:rPr lang="en-US" smtClean="0"/>
              <a:t>10</a:t>
            </a:fld>
            <a:endParaRPr lang="en-US"/>
          </a:p>
        </p:txBody>
      </p:sp>
    </p:spTree>
    <p:extLst>
      <p:ext uri="{BB962C8B-B14F-4D97-AF65-F5344CB8AC3E}">
        <p14:creationId xmlns:p14="http://schemas.microsoft.com/office/powerpoint/2010/main" val="1057935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come to the poster session and learn more.</a:t>
            </a:r>
          </a:p>
          <a:p>
            <a:r>
              <a:rPr lang="en-US" dirty="0" smtClean="0"/>
              <a:t>Thanks.</a:t>
            </a:r>
            <a:endParaRPr lang="en-US" dirty="0"/>
          </a:p>
        </p:txBody>
      </p:sp>
      <p:sp>
        <p:nvSpPr>
          <p:cNvPr id="4" name="Slide Number Placeholder 3"/>
          <p:cNvSpPr>
            <a:spLocks noGrp="1"/>
          </p:cNvSpPr>
          <p:nvPr>
            <p:ph type="sldNum" sz="quarter" idx="10"/>
          </p:nvPr>
        </p:nvSpPr>
        <p:spPr/>
        <p:txBody>
          <a:bodyPr/>
          <a:lstStyle/>
          <a:p>
            <a:fld id="{6BECDCE9-4BFA-4387-9705-446D1302E060}" type="slidenum">
              <a:rPr lang="en-US" smtClean="0"/>
              <a:t>11</a:t>
            </a:fld>
            <a:endParaRPr lang="en-US"/>
          </a:p>
        </p:txBody>
      </p:sp>
    </p:spTree>
    <p:extLst>
      <p:ext uri="{BB962C8B-B14F-4D97-AF65-F5344CB8AC3E}">
        <p14:creationId xmlns:p14="http://schemas.microsoft.com/office/powerpoint/2010/main" val="1451537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baseline="0" dirty="0" smtClean="0"/>
              <a:t>There </a:t>
            </a:r>
            <a:r>
              <a:rPr lang="en-US" baseline="0" dirty="0" smtClean="0"/>
              <a:t>are a lot of complexities with design </a:t>
            </a:r>
            <a:r>
              <a:rPr lang="en-US" baseline="0" dirty="0" smtClean="0"/>
              <a:t>records – including the software, the expertise required to assess the files from the software, preservation issues, the need for repositories, and there are legal issues as well. That names a few of the full set of issues. </a:t>
            </a:r>
            <a:endParaRPr lang="en-US" baseline="0" dirty="0" smtClean="0"/>
          </a:p>
          <a:p>
            <a:endParaRPr lang="en-US" baseline="0" dirty="0" smtClean="0"/>
          </a:p>
          <a:p>
            <a:r>
              <a:rPr lang="en-US" baseline="0" dirty="0" smtClean="0"/>
              <a:t>The </a:t>
            </a:r>
            <a:r>
              <a:rPr lang="en-US" baseline="0" dirty="0" smtClean="0"/>
              <a:t>software allows for amazing design because it includes layers and mathematical </a:t>
            </a:r>
            <a:r>
              <a:rPr lang="en-US" baseline="0" dirty="0" smtClean="0"/>
              <a:t>algorithms and allows designers to create amazing buildings. These complex designs then result in complicated files that require one to understand how the layers are connected, and how versions are connected, and changed. None if this is visible without understanding the software itself.</a:t>
            </a:r>
          </a:p>
          <a:p>
            <a:endParaRPr lang="en-US" baseline="0" dirty="0" smtClean="0"/>
          </a:p>
          <a:p>
            <a:r>
              <a:rPr lang="en-US" baseline="0" dirty="0" smtClean="0"/>
              <a:t>We are faced with a growing body of these digital records, </a:t>
            </a:r>
            <a:r>
              <a:rPr lang="en-US" baseline="0" dirty="0" smtClean="0"/>
              <a:t>and we don’t yet have standards for taking in these records.</a:t>
            </a:r>
          </a:p>
          <a:p>
            <a:endParaRPr lang="en-US" baseline="0" dirty="0" smtClean="0"/>
          </a:p>
          <a:p>
            <a:r>
              <a:rPr lang="en-US" baseline="0" dirty="0" smtClean="0"/>
              <a:t>We also have the opportunity to leverage expertise from other domains outside the design and engineering fields – digital preservation, technologists, those with CAD expertise, archival expertise. </a:t>
            </a:r>
            <a:r>
              <a:rPr lang="en-US" baseline="0" dirty="0" smtClean="0"/>
              <a:t>And we need the creators and historians to work on this with us.</a:t>
            </a:r>
          </a:p>
          <a:p>
            <a:endParaRPr lang="en-US" baseline="0" dirty="0" smtClean="0"/>
          </a:p>
          <a:p>
            <a:r>
              <a:rPr lang="en-US" baseline="0" dirty="0" smtClean="0"/>
              <a:t>The </a:t>
            </a:r>
            <a:r>
              <a:rPr lang="en-US" baseline="0" dirty="0" smtClean="0"/>
              <a:t>variety of expertise required indicates that no one institution, or every collecting institution will be able to, or should, provide their own solutions.</a:t>
            </a:r>
          </a:p>
          <a:p>
            <a:r>
              <a:rPr lang="en-US" baseline="0" dirty="0" smtClean="0"/>
              <a:t>The wide variety of expertise that already exists just begs for a network of communities that can work together to develop shared solutions for this problem.</a:t>
            </a:r>
            <a:endParaRPr lang="en-US" dirty="0"/>
          </a:p>
        </p:txBody>
      </p:sp>
      <p:sp>
        <p:nvSpPr>
          <p:cNvPr id="4" name="Slide Number Placeholder 3"/>
          <p:cNvSpPr>
            <a:spLocks noGrp="1"/>
          </p:cNvSpPr>
          <p:nvPr>
            <p:ph type="sldNum" sz="quarter" idx="10"/>
          </p:nvPr>
        </p:nvSpPr>
        <p:spPr/>
        <p:txBody>
          <a:bodyPr/>
          <a:lstStyle/>
          <a:p>
            <a:fld id="{6BECDCE9-4BFA-4387-9705-446D1302E060}" type="slidenum">
              <a:rPr lang="en-US" smtClean="0"/>
              <a:t>2</a:t>
            </a:fld>
            <a:endParaRPr lang="en-US"/>
          </a:p>
        </p:txBody>
      </p:sp>
    </p:spTree>
    <p:extLst>
      <p:ext uri="{BB962C8B-B14F-4D97-AF65-F5344CB8AC3E}">
        <p14:creationId xmlns:p14="http://schemas.microsoft.com/office/powerpoint/2010/main" val="2536293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Frances Loeb Library at the Harvard Graduate School of Design received an IMLS grant in in 2017 and 2018 to bring together a wide variety of stakeholders to assess ways in which we can leverage expertise across communities and to develop shared solutions that will help small and large institutions preserve digital design documentation</a:t>
            </a:r>
            <a:r>
              <a:rPr lang="en-US" baseline="0" dirty="0" smtClean="0"/>
              <a:t>.</a:t>
            </a:r>
          </a:p>
          <a:p>
            <a:r>
              <a:rPr lang="en-US" baseline="0" dirty="0" smtClean="0"/>
              <a:t>The grant is a next step in the line of work that has been happening in this community for a while. The Design Records Section has been publishing information; there is a workshop happening today across the hall. And there are previous projects that highlighted the need for collaborative work, specifically the Kristine Fallon project at the Art Institute of Chicago, and the FAÇADE project at MIT.</a:t>
            </a:r>
            <a:endParaRPr lang="en-US" dirty="0"/>
          </a:p>
        </p:txBody>
      </p:sp>
      <p:sp>
        <p:nvSpPr>
          <p:cNvPr id="4" name="Slide Number Placeholder 3"/>
          <p:cNvSpPr>
            <a:spLocks noGrp="1"/>
          </p:cNvSpPr>
          <p:nvPr>
            <p:ph type="sldNum" sz="quarter" idx="10"/>
          </p:nvPr>
        </p:nvSpPr>
        <p:spPr/>
        <p:txBody>
          <a:bodyPr/>
          <a:lstStyle/>
          <a:p>
            <a:fld id="{6BECDCE9-4BFA-4387-9705-446D1302E060}" type="slidenum">
              <a:rPr lang="en-US" smtClean="0"/>
              <a:t>3</a:t>
            </a:fld>
            <a:endParaRPr lang="en-US"/>
          </a:p>
        </p:txBody>
      </p:sp>
    </p:spTree>
    <p:extLst>
      <p:ext uri="{BB962C8B-B14F-4D97-AF65-F5344CB8AC3E}">
        <p14:creationId xmlns:p14="http://schemas.microsoft.com/office/powerpoint/2010/main" val="4195166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goal, or goals,</a:t>
            </a:r>
            <a:r>
              <a:rPr lang="en-US" baseline="0" dirty="0" smtClean="0"/>
              <a:t> of the grant are to move the needle forward in this complexing problem that we’ve been grappling with for some time. And to bring communities together to make the work sustainable.</a:t>
            </a:r>
            <a:endParaRPr lang="en-US" dirty="0"/>
          </a:p>
        </p:txBody>
      </p:sp>
      <p:sp>
        <p:nvSpPr>
          <p:cNvPr id="4" name="Slide Number Placeholder 3"/>
          <p:cNvSpPr>
            <a:spLocks noGrp="1"/>
          </p:cNvSpPr>
          <p:nvPr>
            <p:ph type="sldNum" sz="quarter" idx="10"/>
          </p:nvPr>
        </p:nvSpPr>
        <p:spPr/>
        <p:txBody>
          <a:bodyPr/>
          <a:lstStyle/>
          <a:p>
            <a:fld id="{6BECDCE9-4BFA-4387-9705-446D1302E060}" type="slidenum">
              <a:rPr lang="en-US" smtClean="0"/>
              <a:t>4</a:t>
            </a:fld>
            <a:endParaRPr lang="en-US"/>
          </a:p>
        </p:txBody>
      </p:sp>
    </p:spTree>
    <p:extLst>
      <p:ext uri="{BB962C8B-B14F-4D97-AF65-F5344CB8AC3E}">
        <p14:creationId xmlns:p14="http://schemas.microsoft.com/office/powerpoint/2010/main" val="517464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Building for Tomorrow Forum was held</a:t>
            </a:r>
            <a:r>
              <a:rPr lang="en-US" baseline="0" dirty="0" smtClean="0"/>
              <a:t> in April 2018 at the beginning of the Society of Architectural Historians annual conference, which was held in St. Paul, Minnesota. We brought together representatives of the stakeholder communities </a:t>
            </a:r>
            <a:r>
              <a:rPr lang="en-US" baseline="0" dirty="0" smtClean="0"/>
              <a:t>and a couple of representatives of allied projects that </a:t>
            </a:r>
            <a:r>
              <a:rPr lang="en-US" baseline="0" dirty="0" smtClean="0"/>
              <a:t>we need to work on this problem. </a:t>
            </a:r>
          </a:p>
          <a:p>
            <a:r>
              <a:rPr lang="en-US" baseline="0" dirty="0" smtClean="0"/>
              <a:t>  </a:t>
            </a:r>
            <a:endParaRPr lang="en-US" baseline="0" dirty="0" smtClean="0"/>
          </a:p>
          <a:p>
            <a:r>
              <a:rPr lang="en-US" baseline="0" dirty="0" smtClean="0"/>
              <a:t>For one and a half days, we identified the challenges </a:t>
            </a:r>
            <a:r>
              <a:rPr lang="en-US" baseline="0" dirty="0" smtClean="0"/>
              <a:t>–both technical </a:t>
            </a:r>
            <a:r>
              <a:rPr lang="en-US" baseline="0" dirty="0" smtClean="0"/>
              <a:t>and human, </a:t>
            </a:r>
            <a:r>
              <a:rPr lang="en-US" baseline="0" dirty="0" smtClean="0"/>
              <a:t>we identified </a:t>
            </a:r>
            <a:r>
              <a:rPr lang="en-US" baseline="0" dirty="0" smtClean="0"/>
              <a:t>the communities we need to partner with, and </a:t>
            </a:r>
            <a:r>
              <a:rPr lang="en-US" baseline="0" dirty="0" smtClean="0"/>
              <a:t>those </a:t>
            </a:r>
            <a:r>
              <a:rPr lang="en-US" baseline="0" dirty="0" smtClean="0"/>
              <a:t>not in the room at the Forum. We also assessed lifecycle models to frame our work, and we laid out a roadmap, or set of strategic directions that we can take to start creating an “infrastructure</a:t>
            </a:r>
            <a:r>
              <a:rPr lang="en-US" baseline="0" dirty="0" smtClean="0"/>
              <a:t>”. I mean by infrastructure </a:t>
            </a:r>
            <a:r>
              <a:rPr lang="en-US" baseline="0" dirty="0" smtClean="0"/>
              <a:t>technical, </a:t>
            </a:r>
            <a:r>
              <a:rPr lang="en-US" baseline="0" dirty="0" smtClean="0"/>
              <a:t>and human</a:t>
            </a:r>
            <a:r>
              <a:rPr lang="en-US" baseline="0" dirty="0" smtClean="0"/>
              <a:t>, standards, </a:t>
            </a:r>
            <a:r>
              <a:rPr lang="en-US" baseline="0" dirty="0" smtClean="0"/>
              <a:t>and legal expertise </a:t>
            </a:r>
            <a:r>
              <a:rPr lang="en-US" baseline="0" dirty="0" smtClean="0"/>
              <a:t>that will move us forward.</a:t>
            </a:r>
            <a:endParaRPr lang="en-US" dirty="0"/>
          </a:p>
        </p:txBody>
      </p:sp>
      <p:sp>
        <p:nvSpPr>
          <p:cNvPr id="4" name="Slide Number Placeholder 3"/>
          <p:cNvSpPr>
            <a:spLocks noGrp="1"/>
          </p:cNvSpPr>
          <p:nvPr>
            <p:ph type="sldNum" sz="quarter" idx="10"/>
          </p:nvPr>
        </p:nvSpPr>
        <p:spPr/>
        <p:txBody>
          <a:bodyPr/>
          <a:lstStyle/>
          <a:p>
            <a:fld id="{6BECDCE9-4BFA-4387-9705-446D1302E060}" type="slidenum">
              <a:rPr lang="en-US" smtClean="0"/>
              <a:t>5</a:t>
            </a:fld>
            <a:endParaRPr lang="en-US"/>
          </a:p>
        </p:txBody>
      </p:sp>
    </p:spTree>
    <p:extLst>
      <p:ext uri="{BB962C8B-B14F-4D97-AF65-F5344CB8AC3E}">
        <p14:creationId xmlns:p14="http://schemas.microsoft.com/office/powerpoint/2010/main" val="3006465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came up with a name – DADE – Digital Architecture, Design, and Engineering.</a:t>
            </a:r>
          </a:p>
          <a:p>
            <a:endParaRPr lang="en-US" baseline="0" dirty="0" smtClean="0"/>
          </a:p>
          <a:p>
            <a:r>
              <a:rPr lang="en-US" baseline="0" dirty="0" smtClean="0"/>
              <a:t>But what we really did was to develop a set of strategic directions. Much like a strategic plan, actually, that involves the spectrum of communities we have been working with.</a:t>
            </a:r>
          </a:p>
          <a:p>
            <a:endParaRPr lang="en-US" baseline="0" dirty="0" smtClean="0"/>
          </a:p>
          <a:p>
            <a:r>
              <a:rPr lang="en-US" baseline="0" dirty="0" smtClean="0"/>
              <a:t>And we agreed we need to form a network or coalition of people from the architectural archives community, allied communities, and identified other initiatives that are working in similar areas on similar issues from whom we can learn and with whom we can collaborate.</a:t>
            </a:r>
            <a:endParaRPr lang="en-US" dirty="0"/>
          </a:p>
        </p:txBody>
      </p:sp>
      <p:sp>
        <p:nvSpPr>
          <p:cNvPr id="4" name="Slide Number Placeholder 3"/>
          <p:cNvSpPr>
            <a:spLocks noGrp="1"/>
          </p:cNvSpPr>
          <p:nvPr>
            <p:ph type="sldNum" sz="quarter" idx="10"/>
          </p:nvPr>
        </p:nvSpPr>
        <p:spPr/>
        <p:txBody>
          <a:bodyPr/>
          <a:lstStyle/>
          <a:p>
            <a:fld id="{6BECDCE9-4BFA-4387-9705-446D1302E060}" type="slidenum">
              <a:rPr lang="en-US" smtClean="0"/>
              <a:t>6</a:t>
            </a:fld>
            <a:endParaRPr lang="en-US"/>
          </a:p>
        </p:txBody>
      </p:sp>
    </p:spTree>
    <p:extLst>
      <p:ext uri="{BB962C8B-B14F-4D97-AF65-F5344CB8AC3E}">
        <p14:creationId xmlns:p14="http://schemas.microsoft.com/office/powerpoint/2010/main" val="376027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high level version of the strategic directions. That is, these</a:t>
            </a:r>
            <a:r>
              <a:rPr lang="en-US" baseline="0" dirty="0" smtClean="0"/>
              <a:t> are the directions, without the specific actionable work tasks included here. I have a copy of the full list and you can see it at the poster session later today as well.</a:t>
            </a:r>
            <a:endParaRPr lang="en-US" dirty="0"/>
          </a:p>
        </p:txBody>
      </p:sp>
      <p:sp>
        <p:nvSpPr>
          <p:cNvPr id="4" name="Slide Number Placeholder 3"/>
          <p:cNvSpPr>
            <a:spLocks noGrp="1"/>
          </p:cNvSpPr>
          <p:nvPr>
            <p:ph type="sldNum" sz="quarter" idx="10"/>
          </p:nvPr>
        </p:nvSpPr>
        <p:spPr/>
        <p:txBody>
          <a:bodyPr/>
          <a:lstStyle/>
          <a:p>
            <a:fld id="{6BECDCE9-4BFA-4387-9705-446D1302E060}" type="slidenum">
              <a:rPr lang="en-US" smtClean="0"/>
              <a:t>7</a:t>
            </a:fld>
            <a:endParaRPr lang="en-US"/>
          </a:p>
        </p:txBody>
      </p:sp>
    </p:spTree>
    <p:extLst>
      <p:ext uri="{BB962C8B-B14F-4D97-AF65-F5344CB8AC3E}">
        <p14:creationId xmlns:p14="http://schemas.microsoft.com/office/powerpoint/2010/main" val="3132812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mentioned that we want to build a network. Since the Forum, a</a:t>
            </a:r>
            <a:r>
              <a:rPr lang="en-US" baseline="0" dirty="0" smtClean="0"/>
              <a:t> steering group has come together once in person and virtually since then to refine the strategic directions and to begin laying out a structure around Building for Tomorrow</a:t>
            </a:r>
            <a:r>
              <a:rPr lang="en-US" baseline="0" dirty="0" smtClean="0"/>
              <a:t>.</a:t>
            </a:r>
          </a:p>
          <a:p>
            <a:endParaRPr lang="en-US" baseline="0" dirty="0" smtClean="0"/>
          </a:p>
          <a:p>
            <a:r>
              <a:rPr lang="en-US" baseline="0" dirty="0" smtClean="0"/>
              <a:t>We’re calling it the DADE Coalition. </a:t>
            </a:r>
          </a:p>
          <a:p>
            <a:r>
              <a:rPr lang="en-US" baseline="0" dirty="0" smtClean="0"/>
              <a:t>This graphic is currently how we envision the coalition. It’s a structure that is comprised of the steering group with the various communities around us, feeding into the work of preserving these records.</a:t>
            </a:r>
            <a:endParaRPr lang="en-US" dirty="0"/>
          </a:p>
        </p:txBody>
      </p:sp>
      <p:sp>
        <p:nvSpPr>
          <p:cNvPr id="4" name="Slide Number Placeholder 3"/>
          <p:cNvSpPr>
            <a:spLocks noGrp="1"/>
          </p:cNvSpPr>
          <p:nvPr>
            <p:ph type="sldNum" sz="quarter" idx="10"/>
          </p:nvPr>
        </p:nvSpPr>
        <p:spPr/>
        <p:txBody>
          <a:bodyPr/>
          <a:lstStyle/>
          <a:p>
            <a:fld id="{6BECDCE9-4BFA-4387-9705-446D1302E060}" type="slidenum">
              <a:rPr lang="en-US" smtClean="0"/>
              <a:t>8</a:t>
            </a:fld>
            <a:endParaRPr lang="en-US"/>
          </a:p>
        </p:txBody>
      </p:sp>
    </p:spTree>
    <p:extLst>
      <p:ext uri="{BB962C8B-B14F-4D97-AF65-F5344CB8AC3E}">
        <p14:creationId xmlns:p14="http://schemas.microsoft.com/office/powerpoint/2010/main" val="417517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where are we going and what are we doing?</a:t>
            </a:r>
          </a:p>
          <a:p>
            <a:r>
              <a:rPr lang="en-US" dirty="0" smtClean="0"/>
              <a:t>The</a:t>
            </a:r>
            <a:r>
              <a:rPr lang="en-US" baseline="0" dirty="0" smtClean="0"/>
              <a:t> Steering group is made up of representatives from a spectrum of allied fields – architectural historians, archivists, technologists, digital preservationists. </a:t>
            </a:r>
          </a:p>
          <a:p>
            <a:r>
              <a:rPr lang="en-US" baseline="0" dirty="0" smtClean="0"/>
              <a:t>We want to fill out the steering group further to ensure representation from other important partner groups.</a:t>
            </a:r>
          </a:p>
          <a:p>
            <a:endParaRPr lang="en-US" baseline="0" dirty="0" smtClean="0"/>
          </a:p>
          <a:p>
            <a:r>
              <a:rPr lang="en-US" baseline="0" dirty="0" smtClean="0"/>
              <a:t>We are looking to our communities to identify individuals and groups eager to work with us on specific aspects of the strategic plan, and to help us accomplish the work of developing shared solutions for preservation of architecture, design, and engineering records.</a:t>
            </a:r>
            <a:endParaRPr lang="en-US" dirty="0"/>
          </a:p>
        </p:txBody>
      </p:sp>
      <p:sp>
        <p:nvSpPr>
          <p:cNvPr id="4" name="Slide Number Placeholder 3"/>
          <p:cNvSpPr>
            <a:spLocks noGrp="1"/>
          </p:cNvSpPr>
          <p:nvPr>
            <p:ph type="sldNum" sz="quarter" idx="10"/>
          </p:nvPr>
        </p:nvSpPr>
        <p:spPr/>
        <p:txBody>
          <a:bodyPr/>
          <a:lstStyle/>
          <a:p>
            <a:fld id="{6BECDCE9-4BFA-4387-9705-446D1302E060}" type="slidenum">
              <a:rPr lang="en-US" smtClean="0"/>
              <a:t>9</a:t>
            </a:fld>
            <a:endParaRPr lang="en-US"/>
          </a:p>
        </p:txBody>
      </p:sp>
    </p:spTree>
    <p:extLst>
      <p:ext uri="{BB962C8B-B14F-4D97-AF65-F5344CB8AC3E}">
        <p14:creationId xmlns:p14="http://schemas.microsoft.com/office/powerpoint/2010/main" val="1747977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16CDB5-393D-477B-B83D-47CBAD4A266D}"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902C1-9B5C-4FAD-9F7B-15C931A6383C}" type="slidenum">
              <a:rPr lang="en-US" smtClean="0"/>
              <a:t>‹#›</a:t>
            </a:fld>
            <a:endParaRPr lang="en-US"/>
          </a:p>
        </p:txBody>
      </p:sp>
    </p:spTree>
    <p:extLst>
      <p:ext uri="{BB962C8B-B14F-4D97-AF65-F5344CB8AC3E}">
        <p14:creationId xmlns:p14="http://schemas.microsoft.com/office/powerpoint/2010/main" val="2298929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16CDB5-393D-477B-B83D-47CBAD4A266D}"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902C1-9B5C-4FAD-9F7B-15C931A6383C}" type="slidenum">
              <a:rPr lang="en-US" smtClean="0"/>
              <a:t>‹#›</a:t>
            </a:fld>
            <a:endParaRPr lang="en-US"/>
          </a:p>
        </p:txBody>
      </p:sp>
    </p:spTree>
    <p:extLst>
      <p:ext uri="{BB962C8B-B14F-4D97-AF65-F5344CB8AC3E}">
        <p14:creationId xmlns:p14="http://schemas.microsoft.com/office/powerpoint/2010/main" val="870855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16CDB5-393D-477B-B83D-47CBAD4A266D}"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902C1-9B5C-4FAD-9F7B-15C931A6383C}" type="slidenum">
              <a:rPr lang="en-US" smtClean="0"/>
              <a:t>‹#›</a:t>
            </a:fld>
            <a:endParaRPr lang="en-US"/>
          </a:p>
        </p:txBody>
      </p:sp>
    </p:spTree>
    <p:extLst>
      <p:ext uri="{BB962C8B-B14F-4D97-AF65-F5344CB8AC3E}">
        <p14:creationId xmlns:p14="http://schemas.microsoft.com/office/powerpoint/2010/main" val="1194613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16CDB5-393D-477B-B83D-47CBAD4A266D}"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902C1-9B5C-4FAD-9F7B-15C931A6383C}" type="slidenum">
              <a:rPr lang="en-US" smtClean="0"/>
              <a:t>‹#›</a:t>
            </a:fld>
            <a:endParaRPr lang="en-US"/>
          </a:p>
        </p:txBody>
      </p:sp>
    </p:spTree>
    <p:extLst>
      <p:ext uri="{BB962C8B-B14F-4D97-AF65-F5344CB8AC3E}">
        <p14:creationId xmlns:p14="http://schemas.microsoft.com/office/powerpoint/2010/main" val="1444790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316CDB5-393D-477B-B83D-47CBAD4A266D}"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902C1-9B5C-4FAD-9F7B-15C931A6383C}" type="slidenum">
              <a:rPr lang="en-US" smtClean="0"/>
              <a:t>‹#›</a:t>
            </a:fld>
            <a:endParaRPr lang="en-US"/>
          </a:p>
        </p:txBody>
      </p:sp>
    </p:spTree>
    <p:extLst>
      <p:ext uri="{BB962C8B-B14F-4D97-AF65-F5344CB8AC3E}">
        <p14:creationId xmlns:p14="http://schemas.microsoft.com/office/powerpoint/2010/main" val="1053219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16CDB5-393D-477B-B83D-47CBAD4A266D}" type="datetimeFigureOut">
              <a:rPr lang="en-US" smtClean="0"/>
              <a:t>8/14/2018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4902C1-9B5C-4FAD-9F7B-15C931A6383C}" type="slidenum">
              <a:rPr lang="en-US" smtClean="0"/>
              <a:t>‹#›</a:t>
            </a:fld>
            <a:endParaRPr lang="en-US"/>
          </a:p>
        </p:txBody>
      </p:sp>
    </p:spTree>
    <p:extLst>
      <p:ext uri="{BB962C8B-B14F-4D97-AF65-F5344CB8AC3E}">
        <p14:creationId xmlns:p14="http://schemas.microsoft.com/office/powerpoint/2010/main" val="4041765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16CDB5-393D-477B-B83D-47CBAD4A266D}" type="datetimeFigureOut">
              <a:rPr lang="en-US" smtClean="0"/>
              <a:t>8/14/2018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4902C1-9B5C-4FAD-9F7B-15C931A6383C}" type="slidenum">
              <a:rPr lang="en-US" smtClean="0"/>
              <a:t>‹#›</a:t>
            </a:fld>
            <a:endParaRPr lang="en-US"/>
          </a:p>
        </p:txBody>
      </p:sp>
    </p:spTree>
    <p:extLst>
      <p:ext uri="{BB962C8B-B14F-4D97-AF65-F5344CB8AC3E}">
        <p14:creationId xmlns:p14="http://schemas.microsoft.com/office/powerpoint/2010/main" val="9709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16CDB5-393D-477B-B83D-47CBAD4A266D}" type="datetimeFigureOut">
              <a:rPr lang="en-US" smtClean="0"/>
              <a:t>8/14/2018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4902C1-9B5C-4FAD-9F7B-15C931A6383C}" type="slidenum">
              <a:rPr lang="en-US" smtClean="0"/>
              <a:t>‹#›</a:t>
            </a:fld>
            <a:endParaRPr lang="en-US"/>
          </a:p>
        </p:txBody>
      </p:sp>
    </p:spTree>
    <p:extLst>
      <p:ext uri="{BB962C8B-B14F-4D97-AF65-F5344CB8AC3E}">
        <p14:creationId xmlns:p14="http://schemas.microsoft.com/office/powerpoint/2010/main" val="831419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16CDB5-393D-477B-B83D-47CBAD4A266D}" type="datetimeFigureOut">
              <a:rPr lang="en-US" smtClean="0"/>
              <a:t>8/14/2018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4902C1-9B5C-4FAD-9F7B-15C931A6383C}" type="slidenum">
              <a:rPr lang="en-US" smtClean="0"/>
              <a:t>‹#›</a:t>
            </a:fld>
            <a:endParaRPr lang="en-US"/>
          </a:p>
        </p:txBody>
      </p:sp>
    </p:spTree>
    <p:extLst>
      <p:ext uri="{BB962C8B-B14F-4D97-AF65-F5344CB8AC3E}">
        <p14:creationId xmlns:p14="http://schemas.microsoft.com/office/powerpoint/2010/main" val="1323686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316CDB5-393D-477B-B83D-47CBAD4A266D}" type="datetimeFigureOut">
              <a:rPr lang="en-US" smtClean="0"/>
              <a:t>8/14/2018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4902C1-9B5C-4FAD-9F7B-15C931A6383C}" type="slidenum">
              <a:rPr lang="en-US" smtClean="0"/>
              <a:t>‹#›</a:t>
            </a:fld>
            <a:endParaRPr lang="en-US"/>
          </a:p>
        </p:txBody>
      </p:sp>
    </p:spTree>
    <p:extLst>
      <p:ext uri="{BB962C8B-B14F-4D97-AF65-F5344CB8AC3E}">
        <p14:creationId xmlns:p14="http://schemas.microsoft.com/office/powerpoint/2010/main" val="71522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316CDB5-393D-477B-B83D-47CBAD4A266D}" type="datetimeFigureOut">
              <a:rPr lang="en-US" smtClean="0"/>
              <a:t>8/14/2018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4902C1-9B5C-4FAD-9F7B-15C931A6383C}" type="slidenum">
              <a:rPr lang="en-US" smtClean="0"/>
              <a:t>‹#›</a:t>
            </a:fld>
            <a:endParaRPr lang="en-US"/>
          </a:p>
        </p:txBody>
      </p:sp>
    </p:spTree>
    <p:extLst>
      <p:ext uri="{BB962C8B-B14F-4D97-AF65-F5344CB8AC3E}">
        <p14:creationId xmlns:p14="http://schemas.microsoft.com/office/powerpoint/2010/main" val="3482550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16CDB5-393D-477B-B83D-47CBAD4A266D}" type="datetimeFigureOut">
              <a:rPr lang="en-US" smtClean="0"/>
              <a:t>8/14/2018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4902C1-9B5C-4FAD-9F7B-15C931A6383C}" type="slidenum">
              <a:rPr lang="en-US" smtClean="0"/>
              <a:t>‹#›</a:t>
            </a:fld>
            <a:endParaRPr lang="en-US"/>
          </a:p>
        </p:txBody>
      </p:sp>
    </p:spTree>
    <p:extLst>
      <p:ext uri="{BB962C8B-B14F-4D97-AF65-F5344CB8AC3E}">
        <p14:creationId xmlns:p14="http://schemas.microsoft.com/office/powerpoint/2010/main" val="448146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F493B"/>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77025" y="283535"/>
            <a:ext cx="5590367" cy="6158878"/>
          </a:xfrm>
          <a:prstGeom prst="rect">
            <a:avLst/>
          </a:prstGeom>
        </p:spPr>
      </p:pic>
      <p:sp>
        <p:nvSpPr>
          <p:cNvPr id="2" name="TextBox 1"/>
          <p:cNvSpPr txBox="1"/>
          <p:nvPr/>
        </p:nvSpPr>
        <p:spPr>
          <a:xfrm>
            <a:off x="7705061" y="1864241"/>
            <a:ext cx="3487479" cy="1754326"/>
          </a:xfrm>
          <a:prstGeom prst="rect">
            <a:avLst/>
          </a:prstGeom>
          <a:noFill/>
        </p:spPr>
        <p:txBody>
          <a:bodyPr wrap="square" rtlCol="0">
            <a:spAutoFit/>
          </a:bodyPr>
          <a:lstStyle/>
          <a:p>
            <a:r>
              <a:rPr lang="en-US" dirty="0" smtClean="0">
                <a:solidFill>
                  <a:schemeClr val="bg1"/>
                </a:solidFill>
              </a:rPr>
              <a:t>SAA Research Forum</a:t>
            </a:r>
          </a:p>
          <a:p>
            <a:r>
              <a:rPr lang="en-US" dirty="0" smtClean="0">
                <a:solidFill>
                  <a:schemeClr val="bg1"/>
                </a:solidFill>
              </a:rPr>
              <a:t>August 2018</a:t>
            </a:r>
          </a:p>
          <a:p>
            <a:endParaRPr lang="en-US" dirty="0">
              <a:solidFill>
                <a:schemeClr val="bg1"/>
              </a:solidFill>
            </a:endParaRPr>
          </a:p>
          <a:p>
            <a:r>
              <a:rPr lang="en-US" dirty="0" smtClean="0">
                <a:solidFill>
                  <a:schemeClr val="bg1"/>
                </a:solidFill>
              </a:rPr>
              <a:t>Ann Whiteside</a:t>
            </a:r>
          </a:p>
          <a:p>
            <a:r>
              <a:rPr lang="en-US" dirty="0" smtClean="0">
                <a:solidFill>
                  <a:schemeClr val="bg1"/>
                </a:solidFill>
              </a:rPr>
              <a:t>awhiteside@gsd.harvard.edu</a:t>
            </a:r>
          </a:p>
          <a:p>
            <a:endParaRPr lang="en-US" dirty="0">
              <a:solidFill>
                <a:schemeClr val="bg1"/>
              </a:solidFill>
            </a:endParaRPr>
          </a:p>
        </p:txBody>
      </p:sp>
    </p:spTree>
    <p:extLst>
      <p:ext uri="{BB962C8B-B14F-4D97-AF65-F5344CB8AC3E}">
        <p14:creationId xmlns:p14="http://schemas.microsoft.com/office/powerpoint/2010/main" val="630964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3F493B">
            <a:alpha val="16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F493B"/>
                </a:solidFill>
              </a:rPr>
              <a:t>Next Steps</a:t>
            </a:r>
            <a:endParaRPr lang="en-US" dirty="0">
              <a:solidFill>
                <a:srgbClr val="3F493B"/>
              </a:solidFill>
            </a:endParaRPr>
          </a:p>
        </p:txBody>
      </p:sp>
      <p:sp>
        <p:nvSpPr>
          <p:cNvPr id="3" name="Content Placeholder 2"/>
          <p:cNvSpPr>
            <a:spLocks noGrp="1"/>
          </p:cNvSpPr>
          <p:nvPr>
            <p:ph idx="1"/>
          </p:nvPr>
        </p:nvSpPr>
        <p:spPr/>
        <p:txBody>
          <a:bodyPr>
            <a:normAutofit lnSpcReduction="10000"/>
          </a:bodyPr>
          <a:lstStyle/>
          <a:p>
            <a:r>
              <a:rPr lang="en-US" dirty="0" smtClean="0"/>
              <a:t>Beginning work on strategic directions</a:t>
            </a:r>
          </a:p>
          <a:p>
            <a:r>
              <a:rPr lang="en-US" dirty="0" smtClean="0"/>
              <a:t>Working with Stakeholders </a:t>
            </a:r>
            <a:r>
              <a:rPr lang="en-US" dirty="0"/>
              <a:t>and Communities</a:t>
            </a:r>
            <a:endParaRPr lang="en-US" b="1" dirty="0"/>
          </a:p>
          <a:p>
            <a:pPr lvl="1"/>
            <a:r>
              <a:rPr lang="en-US" dirty="0"/>
              <a:t>The stakeholder communities for DADE preservation include:</a:t>
            </a:r>
          </a:p>
          <a:p>
            <a:pPr lvl="1" fontAlgn="base"/>
            <a:r>
              <a:rPr lang="en-US" dirty="0"/>
              <a:t>Librarians and Archivists (owners/stewards of the material)</a:t>
            </a:r>
          </a:p>
          <a:p>
            <a:pPr lvl="2" fontAlgn="base"/>
            <a:r>
              <a:rPr lang="en-US" dirty="0"/>
              <a:t>Approach: long-term preservation, access and scholarship</a:t>
            </a:r>
          </a:p>
          <a:p>
            <a:pPr lvl="1" fontAlgn="base"/>
            <a:r>
              <a:rPr lang="en-US" dirty="0"/>
              <a:t>Practitioners and Creators (creators of the material)</a:t>
            </a:r>
          </a:p>
          <a:p>
            <a:pPr lvl="2" fontAlgn="base"/>
            <a:r>
              <a:rPr lang="en-US" dirty="0"/>
              <a:t>Approach: knowledge management, research, short-term preservation</a:t>
            </a:r>
          </a:p>
          <a:p>
            <a:pPr lvl="1" fontAlgn="base"/>
            <a:r>
              <a:rPr lang="en-US" dirty="0"/>
              <a:t>Historians and Researchers (users of the material)</a:t>
            </a:r>
          </a:p>
          <a:p>
            <a:pPr lvl="2" fontAlgn="base"/>
            <a:r>
              <a:rPr lang="en-US" dirty="0"/>
              <a:t>Approach: scholarship, research </a:t>
            </a:r>
          </a:p>
          <a:p>
            <a:pPr lvl="1" fontAlgn="base"/>
            <a:r>
              <a:rPr lang="en-US" dirty="0"/>
              <a:t>Digital Preservationists (stewards of the material’s substrates and support-systems)</a:t>
            </a:r>
          </a:p>
          <a:p>
            <a:pPr lvl="2" fontAlgn="base"/>
            <a:r>
              <a:rPr lang="en-US" dirty="0"/>
              <a:t>Approach: mutual interest in digital preservation topic</a:t>
            </a:r>
          </a:p>
        </p:txBody>
      </p:sp>
    </p:spTree>
    <p:extLst>
      <p:ext uri="{BB962C8B-B14F-4D97-AF65-F5344CB8AC3E}">
        <p14:creationId xmlns:p14="http://schemas.microsoft.com/office/powerpoint/2010/main" val="614977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3F493B">
            <a:alpha val="16000"/>
          </a:srgb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333329"/>
                </a:solidFill>
              </a:rPr>
              <a:t>Thank you</a:t>
            </a:r>
            <a:endParaRPr lang="en-US" dirty="0">
              <a:solidFill>
                <a:srgbClr val="333329"/>
              </a:solidFill>
            </a:endParaRPr>
          </a:p>
        </p:txBody>
      </p:sp>
      <p:sp>
        <p:nvSpPr>
          <p:cNvPr id="5" name="Text Placeholder 4"/>
          <p:cNvSpPr>
            <a:spLocks noGrp="1"/>
          </p:cNvSpPr>
          <p:nvPr>
            <p:ph type="body" idx="1"/>
          </p:nvPr>
        </p:nvSpPr>
        <p:spPr/>
        <p:txBody>
          <a:bodyPr>
            <a:normAutofit/>
          </a:bodyPr>
          <a:lstStyle/>
          <a:p>
            <a:r>
              <a:rPr lang="en-US" dirty="0" smtClean="0">
                <a:solidFill>
                  <a:srgbClr val="4C4C38"/>
                </a:solidFill>
              </a:rPr>
              <a:t>Contact Information</a:t>
            </a:r>
            <a:endParaRPr lang="en-US" dirty="0">
              <a:solidFill>
                <a:srgbClr val="4C4C38"/>
              </a:solidFill>
            </a:endParaRPr>
          </a:p>
          <a:p>
            <a:r>
              <a:rPr lang="en-US" dirty="0" smtClean="0">
                <a:solidFill>
                  <a:srgbClr val="4C4C38"/>
                </a:solidFill>
              </a:rPr>
              <a:t>Project </a:t>
            </a:r>
            <a:r>
              <a:rPr lang="en-US" dirty="0">
                <a:solidFill>
                  <a:srgbClr val="4C4C38"/>
                </a:solidFill>
              </a:rPr>
              <a:t>Website: https://projects.iq.harvard.edu/ </a:t>
            </a:r>
          </a:p>
          <a:p>
            <a:r>
              <a:rPr lang="en-US" dirty="0" smtClean="0">
                <a:solidFill>
                  <a:srgbClr val="4C4C38"/>
                </a:solidFill>
              </a:rPr>
              <a:t>Email</a:t>
            </a:r>
            <a:r>
              <a:rPr lang="en-US" dirty="0">
                <a:solidFill>
                  <a:srgbClr val="4C4C38"/>
                </a:solidFill>
              </a:rPr>
              <a:t>: awhiteside@gsd.harvard.edu </a:t>
            </a:r>
          </a:p>
        </p:txBody>
      </p:sp>
      <p:pic>
        <p:nvPicPr>
          <p:cNvPr id="6" name="Picture 5"/>
          <p:cNvPicPr>
            <a:picLocks noChangeAspect="1"/>
          </p:cNvPicPr>
          <p:nvPr/>
        </p:nvPicPr>
        <p:blipFill>
          <a:blip r:embed="rId3"/>
          <a:stretch>
            <a:fillRect/>
          </a:stretch>
        </p:blipFill>
        <p:spPr>
          <a:xfrm>
            <a:off x="7176354" y="760701"/>
            <a:ext cx="4716168" cy="5195777"/>
          </a:xfrm>
          <a:prstGeom prst="rect">
            <a:avLst/>
          </a:prstGeom>
        </p:spPr>
      </p:pic>
    </p:spTree>
    <p:extLst>
      <p:ext uri="{BB962C8B-B14F-4D97-AF65-F5344CB8AC3E}">
        <p14:creationId xmlns:p14="http://schemas.microsoft.com/office/powerpoint/2010/main" val="2102638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16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F493B"/>
                </a:solidFill>
              </a:rPr>
              <a:t>Why?</a:t>
            </a:r>
            <a:endParaRPr lang="en-US" dirty="0">
              <a:solidFill>
                <a:srgbClr val="3F493B"/>
              </a:solidFill>
            </a:endParaRPr>
          </a:p>
        </p:txBody>
      </p:sp>
      <p:sp>
        <p:nvSpPr>
          <p:cNvPr id="3" name="Content Placeholder 2"/>
          <p:cNvSpPr>
            <a:spLocks noGrp="1"/>
          </p:cNvSpPr>
          <p:nvPr>
            <p:ph idx="1"/>
          </p:nvPr>
        </p:nvSpPr>
        <p:spPr/>
        <p:txBody>
          <a:bodyPr>
            <a:normAutofit/>
          </a:bodyPr>
          <a:lstStyle/>
          <a:p>
            <a:r>
              <a:rPr lang="en-US" dirty="0" smtClean="0"/>
              <a:t>Saving digital design documentation has many complexities</a:t>
            </a:r>
          </a:p>
          <a:p>
            <a:pPr lvl="1">
              <a:lnSpc>
                <a:spcPct val="100000"/>
              </a:lnSpc>
            </a:pPr>
            <a:r>
              <a:rPr lang="en-US" dirty="0" smtClean="0"/>
              <a:t>proprietary software</a:t>
            </a:r>
          </a:p>
          <a:p>
            <a:pPr lvl="1">
              <a:lnSpc>
                <a:spcPct val="100000"/>
              </a:lnSpc>
            </a:pPr>
            <a:r>
              <a:rPr lang="en-US" dirty="0" smtClean="0"/>
              <a:t>mathematical algorithms that depend upon layers of data to render information</a:t>
            </a:r>
          </a:p>
          <a:p>
            <a:pPr lvl="1">
              <a:lnSpc>
                <a:spcPct val="100000"/>
              </a:lnSpc>
            </a:pPr>
            <a:r>
              <a:rPr lang="en-US" dirty="0" smtClean="0"/>
              <a:t>a rapidly </a:t>
            </a:r>
            <a:r>
              <a:rPr lang="en-US" dirty="0"/>
              <a:t>growing need to preserve digital </a:t>
            </a:r>
            <a:r>
              <a:rPr lang="en-US" dirty="0" smtClean="0"/>
              <a:t>information</a:t>
            </a:r>
          </a:p>
          <a:p>
            <a:pPr lvl="1">
              <a:lnSpc>
                <a:spcPct val="100000"/>
              </a:lnSpc>
            </a:pPr>
            <a:r>
              <a:rPr lang="en-US" dirty="0" smtClean="0"/>
              <a:t>need for technological tools</a:t>
            </a:r>
          </a:p>
          <a:p>
            <a:pPr lvl="1">
              <a:lnSpc>
                <a:spcPct val="100000"/>
              </a:lnSpc>
            </a:pPr>
            <a:r>
              <a:rPr lang="en-US" dirty="0" smtClean="0"/>
              <a:t>need for </a:t>
            </a:r>
            <a:r>
              <a:rPr lang="en-US" dirty="0"/>
              <a:t>technical expertise in digital </a:t>
            </a:r>
            <a:r>
              <a:rPr lang="en-US" dirty="0" smtClean="0"/>
              <a:t>preservation</a:t>
            </a:r>
          </a:p>
          <a:p>
            <a:pPr lvl="1">
              <a:lnSpc>
                <a:spcPct val="100000"/>
              </a:lnSpc>
            </a:pPr>
            <a:r>
              <a:rPr lang="en-US" dirty="0" smtClean="0"/>
              <a:t>AutoCAD expertise</a:t>
            </a:r>
          </a:p>
          <a:p>
            <a:pPr lvl="1">
              <a:lnSpc>
                <a:spcPct val="100000"/>
              </a:lnSpc>
            </a:pPr>
            <a:r>
              <a:rPr lang="en-US" dirty="0" smtClean="0"/>
              <a:t>archival expertise </a:t>
            </a:r>
          </a:p>
          <a:p>
            <a:pPr lvl="1">
              <a:lnSpc>
                <a:spcPct val="100000"/>
              </a:lnSpc>
            </a:pPr>
            <a:r>
              <a:rPr lang="en-US" dirty="0" smtClean="0"/>
              <a:t>need </a:t>
            </a:r>
            <a:r>
              <a:rPr lang="en-US" dirty="0"/>
              <a:t>for repositories that can preserve and disseminate the archived data. </a:t>
            </a:r>
          </a:p>
          <a:p>
            <a:pPr>
              <a:lnSpc>
                <a:spcPct val="100000"/>
              </a:lnSpc>
            </a:pPr>
            <a:endParaRPr lang="en-US" sz="2400" dirty="0"/>
          </a:p>
          <a:p>
            <a:pPr lvl="1"/>
            <a:endParaRPr lang="en-US" dirty="0" smtClean="0"/>
          </a:p>
          <a:p>
            <a:pPr lvl="1"/>
            <a:endParaRPr lang="en-US" dirty="0"/>
          </a:p>
        </p:txBody>
      </p:sp>
    </p:spTree>
    <p:extLst>
      <p:ext uri="{BB962C8B-B14F-4D97-AF65-F5344CB8AC3E}">
        <p14:creationId xmlns:p14="http://schemas.microsoft.com/office/powerpoint/2010/main" val="1507914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F493B">
            <a:alpha val="16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F493B"/>
                </a:solidFill>
              </a:rPr>
              <a:t>Building for Tomorrow</a:t>
            </a:r>
            <a:endParaRPr lang="en-US" dirty="0">
              <a:solidFill>
                <a:srgbClr val="3F493B"/>
              </a:solidFill>
            </a:endParaRPr>
          </a:p>
        </p:txBody>
      </p:sp>
      <p:sp>
        <p:nvSpPr>
          <p:cNvPr id="3" name="Content Placeholder 2"/>
          <p:cNvSpPr>
            <a:spLocks noGrp="1"/>
          </p:cNvSpPr>
          <p:nvPr>
            <p:ph idx="1"/>
          </p:nvPr>
        </p:nvSpPr>
        <p:spPr/>
        <p:txBody>
          <a:bodyPr/>
          <a:lstStyle/>
          <a:p>
            <a:pPr marL="0" indent="0">
              <a:buNone/>
            </a:pPr>
            <a:r>
              <a:rPr lang="en-US" dirty="0" smtClean="0">
                <a:solidFill>
                  <a:srgbClr val="4C4C38"/>
                </a:solidFill>
              </a:rPr>
              <a:t>The </a:t>
            </a:r>
            <a:r>
              <a:rPr lang="en-US" dirty="0">
                <a:solidFill>
                  <a:srgbClr val="4C4C38"/>
                </a:solidFill>
              </a:rPr>
              <a:t>Frances Loeb Library at the Harvard University Graduate School of Design received an IMLS National Forum Grant under the National Digital Platform funding priority. This grant has supported a forum for engaged stakeholders, two meetings to gather the steering committee, and time for research and coordination. As the work of the project moves forward new funding sources will be needed. </a:t>
            </a:r>
          </a:p>
          <a:p>
            <a:pPr marL="0" indent="0">
              <a:buNone/>
            </a:pPr>
            <a:r>
              <a:rPr lang="en-US" dirty="0" smtClean="0">
                <a:solidFill>
                  <a:srgbClr val="4C4C38"/>
                </a:solidFill>
              </a:rPr>
              <a:t>	IMLS </a:t>
            </a:r>
            <a:r>
              <a:rPr lang="en-US" dirty="0">
                <a:solidFill>
                  <a:srgbClr val="4C4C38"/>
                </a:solidFill>
              </a:rPr>
              <a:t>Grant LG-73-17-0004-17 </a:t>
            </a:r>
          </a:p>
        </p:txBody>
      </p:sp>
    </p:spTree>
    <p:extLst>
      <p:ext uri="{BB962C8B-B14F-4D97-AF65-F5344CB8AC3E}">
        <p14:creationId xmlns:p14="http://schemas.microsoft.com/office/powerpoint/2010/main" val="3125330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F493B">
            <a:alpha val="16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F493B"/>
                </a:solidFill>
              </a:rPr>
              <a:t>Goal</a:t>
            </a:r>
            <a:endParaRPr lang="en-US" dirty="0">
              <a:solidFill>
                <a:srgbClr val="3F493B"/>
              </a:solidFill>
            </a:endParaRPr>
          </a:p>
        </p:txBody>
      </p:sp>
      <p:sp>
        <p:nvSpPr>
          <p:cNvPr id="3" name="Content Placeholder 2"/>
          <p:cNvSpPr>
            <a:spLocks noGrp="1"/>
          </p:cNvSpPr>
          <p:nvPr>
            <p:ph idx="1"/>
          </p:nvPr>
        </p:nvSpPr>
        <p:spPr/>
        <p:txBody>
          <a:bodyPr>
            <a:normAutofit/>
          </a:bodyPr>
          <a:lstStyle/>
          <a:p>
            <a:pPr marL="0" indent="0">
              <a:buNone/>
            </a:pPr>
            <a:r>
              <a:rPr lang="en-US" dirty="0" smtClean="0">
                <a:solidFill>
                  <a:srgbClr val="4C4C38"/>
                </a:solidFill>
              </a:rPr>
              <a:t>Advance </a:t>
            </a:r>
            <a:r>
              <a:rPr lang="en-US" dirty="0">
                <a:solidFill>
                  <a:srgbClr val="4C4C38"/>
                </a:solidFill>
              </a:rPr>
              <a:t>the preservation of digital design data by making it available to a variety of types and sizes of architectural museums, archives and next generation users. Without attending to these issues, the work of design offices worldwide will lack the robust support system necessary to allow current and future scholars access to their work. Such digital design work includes PDFs as well as Building Information Models, proprietary code or software, families of files linked together and even viewing the organization of such files as a whole. </a:t>
            </a:r>
          </a:p>
        </p:txBody>
      </p:sp>
    </p:spTree>
    <p:extLst>
      <p:ext uri="{BB962C8B-B14F-4D97-AF65-F5344CB8AC3E}">
        <p14:creationId xmlns:p14="http://schemas.microsoft.com/office/powerpoint/2010/main" val="993979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3F493B">
            <a:alpha val="16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F493B"/>
                </a:solidFill>
              </a:rPr>
              <a:t>April 2018 Forum</a:t>
            </a:r>
            <a:endParaRPr lang="en-US" dirty="0">
              <a:solidFill>
                <a:srgbClr val="3F493B"/>
              </a:solidFill>
            </a:endParaRPr>
          </a:p>
        </p:txBody>
      </p:sp>
      <p:sp>
        <p:nvSpPr>
          <p:cNvPr id="3" name="Content Placeholder 2"/>
          <p:cNvSpPr>
            <a:spLocks noGrp="1"/>
          </p:cNvSpPr>
          <p:nvPr>
            <p:ph idx="1"/>
          </p:nvPr>
        </p:nvSpPr>
        <p:spPr/>
        <p:txBody>
          <a:bodyPr/>
          <a:lstStyle/>
          <a:p>
            <a:r>
              <a:rPr lang="en-US" dirty="0" smtClean="0"/>
              <a:t>29 representatives:</a:t>
            </a:r>
          </a:p>
          <a:p>
            <a:pPr lvl="1"/>
            <a:r>
              <a:rPr lang="en-US" dirty="0" smtClean="0"/>
              <a:t>Architectural practice, architectural history, librarians/archivists, technologists, digital preservation, digital </a:t>
            </a:r>
            <a:r>
              <a:rPr lang="en-US" dirty="0" smtClean="0"/>
              <a:t>repositories; allied projects</a:t>
            </a:r>
            <a:endParaRPr lang="en-US" dirty="0"/>
          </a:p>
          <a:p>
            <a:r>
              <a:rPr lang="en-US" dirty="0" smtClean="0"/>
              <a:t>1.5 day workshop </a:t>
            </a:r>
          </a:p>
          <a:p>
            <a:pPr lvl="1"/>
            <a:r>
              <a:rPr lang="en-US" dirty="0" smtClean="0"/>
              <a:t>Focused on identifying the challenges of preservation of architectural and engineering documentation, identifying partner communities, lifecycle models that can be adopted, laying out a roadmap for achieving shared resources and infrastructure pieces required to support multiple types and sizes of institutions.</a:t>
            </a:r>
          </a:p>
        </p:txBody>
      </p:sp>
    </p:spTree>
    <p:extLst>
      <p:ext uri="{BB962C8B-B14F-4D97-AF65-F5344CB8AC3E}">
        <p14:creationId xmlns:p14="http://schemas.microsoft.com/office/powerpoint/2010/main" val="2332834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3F493B">
            <a:alpha val="16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3329"/>
                </a:solidFill>
              </a:rPr>
              <a:t>Forum Outcomes</a:t>
            </a:r>
            <a:endParaRPr lang="en-US" dirty="0">
              <a:solidFill>
                <a:srgbClr val="333329"/>
              </a:solidFill>
            </a:endParaRPr>
          </a:p>
        </p:txBody>
      </p:sp>
      <p:sp>
        <p:nvSpPr>
          <p:cNvPr id="3" name="Content Placeholder 2"/>
          <p:cNvSpPr>
            <a:spLocks noGrp="1"/>
          </p:cNvSpPr>
          <p:nvPr>
            <p:ph idx="1"/>
          </p:nvPr>
        </p:nvSpPr>
        <p:spPr/>
        <p:txBody>
          <a:bodyPr/>
          <a:lstStyle/>
          <a:p>
            <a:r>
              <a:rPr lang="en-US" dirty="0" smtClean="0"/>
              <a:t> </a:t>
            </a:r>
            <a:r>
              <a:rPr lang="en-US" sz="4800" dirty="0" smtClean="0">
                <a:solidFill>
                  <a:srgbClr val="4C4C38"/>
                </a:solidFill>
              </a:rPr>
              <a:t>Digital Architecture, Design, and Engineering (DADE) Strategic </a:t>
            </a:r>
            <a:r>
              <a:rPr lang="en-US" sz="4800" dirty="0">
                <a:solidFill>
                  <a:srgbClr val="4C4C38"/>
                </a:solidFill>
              </a:rPr>
              <a:t>Directions and Priorities </a:t>
            </a:r>
            <a:endParaRPr lang="en-US" sz="4800" dirty="0" smtClean="0">
              <a:solidFill>
                <a:srgbClr val="4C4C38"/>
              </a:solidFill>
            </a:endParaRPr>
          </a:p>
          <a:p>
            <a:r>
              <a:rPr lang="en-US" sz="4800" dirty="0" smtClean="0">
                <a:solidFill>
                  <a:srgbClr val="4C4C38"/>
                </a:solidFill>
              </a:rPr>
              <a:t>DADE Coalition</a:t>
            </a:r>
            <a:endParaRPr lang="en-US" sz="4800" dirty="0">
              <a:solidFill>
                <a:srgbClr val="4C4C38"/>
              </a:solidFill>
            </a:endParaRPr>
          </a:p>
        </p:txBody>
      </p:sp>
    </p:spTree>
    <p:extLst>
      <p:ext uri="{BB962C8B-B14F-4D97-AF65-F5344CB8AC3E}">
        <p14:creationId xmlns:p14="http://schemas.microsoft.com/office/powerpoint/2010/main" val="751399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3F493B">
            <a:alpha val="16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56476" y="365125"/>
            <a:ext cx="10515600" cy="1325563"/>
          </a:xfrm>
        </p:spPr>
        <p:txBody>
          <a:bodyPr/>
          <a:lstStyle/>
          <a:p>
            <a:r>
              <a:rPr lang="en-US" dirty="0" smtClean="0">
                <a:solidFill>
                  <a:srgbClr val="3F493B"/>
                </a:solidFill>
              </a:rPr>
              <a:t>Strategic Directions - DRAFT</a:t>
            </a:r>
            <a:endParaRPr lang="en-US" dirty="0">
              <a:solidFill>
                <a:srgbClr val="3F493B"/>
              </a:solidFill>
            </a:endParaRPr>
          </a:p>
        </p:txBody>
      </p:sp>
      <p:sp>
        <p:nvSpPr>
          <p:cNvPr id="3" name="Content Placeholder 2"/>
          <p:cNvSpPr>
            <a:spLocks noGrp="1"/>
          </p:cNvSpPr>
          <p:nvPr>
            <p:ph idx="1"/>
          </p:nvPr>
        </p:nvSpPr>
        <p:spPr/>
        <p:txBody>
          <a:bodyPr>
            <a:normAutofit/>
          </a:bodyPr>
          <a:lstStyle/>
          <a:p>
            <a:pPr fontAlgn="base"/>
            <a:r>
              <a:rPr lang="en-US" b="1" dirty="0" smtClean="0">
                <a:solidFill>
                  <a:srgbClr val="4C4C38"/>
                </a:solidFill>
              </a:rPr>
              <a:t>Representing/Synthesizing </a:t>
            </a:r>
            <a:r>
              <a:rPr lang="en-US" b="1" dirty="0">
                <a:solidFill>
                  <a:srgbClr val="4C4C38"/>
                </a:solidFill>
              </a:rPr>
              <a:t>the Current State of the </a:t>
            </a:r>
            <a:r>
              <a:rPr lang="en-US" b="1" dirty="0" smtClean="0">
                <a:solidFill>
                  <a:srgbClr val="4C4C38"/>
                </a:solidFill>
              </a:rPr>
              <a:t>Field</a:t>
            </a:r>
          </a:p>
          <a:p>
            <a:pPr lvl="1" fontAlgn="base"/>
            <a:r>
              <a:rPr lang="en-US" b="1" dirty="0">
                <a:solidFill>
                  <a:srgbClr val="4C4C38"/>
                </a:solidFill>
              </a:rPr>
              <a:t>(July 2018 - December 2018)</a:t>
            </a:r>
          </a:p>
          <a:p>
            <a:pPr fontAlgn="base"/>
            <a:r>
              <a:rPr lang="en-US" b="1" dirty="0" smtClean="0">
                <a:solidFill>
                  <a:srgbClr val="4C4C38"/>
                </a:solidFill>
              </a:rPr>
              <a:t>Start </a:t>
            </a:r>
            <a:r>
              <a:rPr lang="en-US" b="1" dirty="0">
                <a:solidFill>
                  <a:srgbClr val="4C4C38"/>
                </a:solidFill>
              </a:rPr>
              <a:t>and Improve Coordination across Institutions on DADE and Connect to </a:t>
            </a:r>
            <a:r>
              <a:rPr lang="en-US" b="1" dirty="0" smtClean="0">
                <a:solidFill>
                  <a:srgbClr val="4C4C38"/>
                </a:solidFill>
              </a:rPr>
              <a:t>Stakeholders</a:t>
            </a:r>
          </a:p>
          <a:p>
            <a:pPr lvl="1"/>
            <a:r>
              <a:rPr lang="en-US" b="1" dirty="0">
                <a:solidFill>
                  <a:srgbClr val="4C4C38"/>
                </a:solidFill>
              </a:rPr>
              <a:t>(July 2018 - June 2019)</a:t>
            </a:r>
          </a:p>
          <a:p>
            <a:r>
              <a:rPr lang="en-US" b="1" dirty="0" smtClean="0">
                <a:solidFill>
                  <a:srgbClr val="4C4C38"/>
                </a:solidFill>
              </a:rPr>
              <a:t>DADE </a:t>
            </a:r>
            <a:r>
              <a:rPr lang="en-US" b="1" dirty="0">
                <a:solidFill>
                  <a:srgbClr val="4C4C38"/>
                </a:solidFill>
              </a:rPr>
              <a:t>Coalition Governance &amp; </a:t>
            </a:r>
            <a:r>
              <a:rPr lang="en-US" b="1" dirty="0" smtClean="0">
                <a:solidFill>
                  <a:srgbClr val="4C4C38"/>
                </a:solidFill>
              </a:rPr>
              <a:t>Sustainability</a:t>
            </a:r>
          </a:p>
          <a:p>
            <a:pPr lvl="1"/>
            <a:r>
              <a:rPr lang="en-US" b="1" dirty="0">
                <a:solidFill>
                  <a:srgbClr val="4C4C38"/>
                </a:solidFill>
              </a:rPr>
              <a:t>(July 2018 - June 2019)</a:t>
            </a:r>
          </a:p>
          <a:p>
            <a:r>
              <a:rPr lang="en-US" b="1" dirty="0">
                <a:solidFill>
                  <a:srgbClr val="4C4C38"/>
                </a:solidFill>
              </a:rPr>
              <a:t>Improve the DADE community’s ability and capacity to preserve DADE records </a:t>
            </a:r>
          </a:p>
          <a:p>
            <a:pPr marL="0" indent="0">
              <a:buNone/>
            </a:pPr>
            <a:endParaRPr lang="en-US" dirty="0"/>
          </a:p>
        </p:txBody>
      </p:sp>
    </p:spTree>
    <p:extLst>
      <p:ext uri="{BB962C8B-B14F-4D97-AF65-F5344CB8AC3E}">
        <p14:creationId xmlns:p14="http://schemas.microsoft.com/office/powerpoint/2010/main" val="3555010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3F493B">
            <a:alpha val="16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DADE Coalition</a:t>
            </a:r>
            <a:endParaRPr lang="en-US" dirty="0"/>
          </a:p>
        </p:txBody>
      </p:sp>
      <p:sp>
        <p:nvSpPr>
          <p:cNvPr id="5" name="Content Placeholder 4"/>
          <p:cNvSpPr>
            <a:spLocks noGrp="1"/>
          </p:cNvSpPr>
          <p:nvPr>
            <p:ph idx="1"/>
          </p:nvPr>
        </p:nvSpPr>
        <p:spPr>
          <a:xfrm>
            <a:off x="460641" y="1646825"/>
            <a:ext cx="3838349" cy="4351338"/>
          </a:xfrm>
        </p:spPr>
        <p:txBody>
          <a:bodyPr>
            <a:normAutofit fontScale="77500" lnSpcReduction="20000"/>
          </a:bodyPr>
          <a:lstStyle/>
          <a:p>
            <a:r>
              <a:rPr lang="en-US" dirty="0" smtClean="0">
                <a:solidFill>
                  <a:srgbClr val="3F493B"/>
                </a:solidFill>
              </a:rPr>
              <a:t>An </a:t>
            </a:r>
            <a:r>
              <a:rPr lang="en-US" dirty="0">
                <a:solidFill>
                  <a:srgbClr val="3F493B"/>
                </a:solidFill>
              </a:rPr>
              <a:t>engaged network of stakeholders in the domains of design practitioners, libraries and archives, architectural history, digital preservation, intellectual property, and software designers working to support the long-term needs of DADE preservation for design firms and collecting institutions. </a:t>
            </a:r>
            <a:endParaRPr lang="en-US" dirty="0" smtClean="0">
              <a:solidFill>
                <a:srgbClr val="3F493B"/>
              </a:solidFill>
            </a:endParaRPr>
          </a:p>
          <a:p>
            <a:r>
              <a:rPr lang="en-US" dirty="0" smtClean="0">
                <a:solidFill>
                  <a:srgbClr val="3F493B"/>
                </a:solidFill>
              </a:rPr>
              <a:t>The </a:t>
            </a:r>
            <a:r>
              <a:rPr lang="en-US" dirty="0">
                <a:solidFill>
                  <a:srgbClr val="3F493B"/>
                </a:solidFill>
              </a:rPr>
              <a:t>coalition is a community around DADE digital preservation and digital preservation tools. </a:t>
            </a:r>
          </a:p>
        </p:txBody>
      </p:sp>
      <p:pic>
        <p:nvPicPr>
          <p:cNvPr id="1028" name="Picture 4" descr="https://docs.google.com/drawings/d/sf_Iwq6xFBXPFkasyw_5J8g/image?w=424&amp;h=461&amp;rev=1623&amp;ac=1&amp;parent=1oUzCxESjFuATcBWmzTGpCoES7cbVpr6BO9oJDUMVvV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6549" y="867009"/>
            <a:ext cx="5436553" cy="59109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1796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3F493B">
            <a:alpha val="16000"/>
          </a:srgb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333329"/>
                </a:solidFill>
              </a:rPr>
              <a:t>What is Building for Tomorrow Becoming?</a:t>
            </a:r>
            <a:endParaRPr lang="en-US" dirty="0">
              <a:solidFill>
                <a:srgbClr val="333329"/>
              </a:solidFill>
            </a:endParaRPr>
          </a:p>
        </p:txBody>
      </p:sp>
      <p:sp>
        <p:nvSpPr>
          <p:cNvPr id="4" name="Content Placeholder 3"/>
          <p:cNvSpPr>
            <a:spLocks noGrp="1"/>
          </p:cNvSpPr>
          <p:nvPr>
            <p:ph idx="1"/>
          </p:nvPr>
        </p:nvSpPr>
        <p:spPr/>
        <p:txBody>
          <a:bodyPr/>
          <a:lstStyle/>
          <a:p>
            <a:r>
              <a:rPr lang="en-US" dirty="0" smtClean="0">
                <a:solidFill>
                  <a:srgbClr val="4C4C38"/>
                </a:solidFill>
              </a:rPr>
              <a:t> </a:t>
            </a:r>
            <a:r>
              <a:rPr lang="en-US" sz="3200" dirty="0">
                <a:solidFill>
                  <a:srgbClr val="4C4C38"/>
                </a:solidFill>
              </a:rPr>
              <a:t>Building for Tomorrow is an interdisciplinary group working to develop a preservation and stewardship network for archiving digital </a:t>
            </a:r>
            <a:r>
              <a:rPr lang="en-US" sz="3200" dirty="0" smtClean="0">
                <a:solidFill>
                  <a:srgbClr val="4C4C38"/>
                </a:solidFill>
              </a:rPr>
              <a:t>design </a:t>
            </a:r>
            <a:r>
              <a:rPr lang="en-US" sz="3200" dirty="0">
                <a:solidFill>
                  <a:srgbClr val="4C4C38"/>
                </a:solidFill>
              </a:rPr>
              <a:t>documents: DADE Coalition. </a:t>
            </a:r>
            <a:endParaRPr lang="en-US" sz="3200" dirty="0" smtClean="0">
              <a:solidFill>
                <a:srgbClr val="4C4C38"/>
              </a:solidFill>
            </a:endParaRPr>
          </a:p>
          <a:p>
            <a:r>
              <a:rPr lang="en-US" sz="3200" dirty="0" smtClean="0">
                <a:solidFill>
                  <a:srgbClr val="4C4C38"/>
                </a:solidFill>
              </a:rPr>
              <a:t> </a:t>
            </a:r>
            <a:r>
              <a:rPr lang="en-US" sz="3200" dirty="0">
                <a:solidFill>
                  <a:srgbClr val="4C4C38"/>
                </a:solidFill>
              </a:rPr>
              <a:t>Issues the digital archiving community currently face include: intellectual property rights, training and access for users of digital archives, file and software obsolescence, coordinating archival standards across institutions. </a:t>
            </a:r>
          </a:p>
        </p:txBody>
      </p:sp>
    </p:spTree>
    <p:extLst>
      <p:ext uri="{BB962C8B-B14F-4D97-AF65-F5344CB8AC3E}">
        <p14:creationId xmlns:p14="http://schemas.microsoft.com/office/powerpoint/2010/main" val="2350330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496</TotalTime>
  <Words>1730</Words>
  <Application>Microsoft Office PowerPoint</Application>
  <PresentationFormat>Widescreen</PresentationFormat>
  <Paragraphs>117</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Why?</vt:lpstr>
      <vt:lpstr>Building for Tomorrow</vt:lpstr>
      <vt:lpstr>Goal</vt:lpstr>
      <vt:lpstr>April 2018 Forum</vt:lpstr>
      <vt:lpstr>Forum Outcomes</vt:lpstr>
      <vt:lpstr>Strategic Directions - DRAFT</vt:lpstr>
      <vt:lpstr>DADE Coalition</vt:lpstr>
      <vt:lpstr>What is Building for Tomorrow Becoming?</vt:lpstr>
      <vt:lpstr>Next Steps</vt:lpstr>
      <vt:lpstr>Thank you</vt:lpstr>
    </vt:vector>
  </TitlesOfParts>
  <Company>GSD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Whiteside, Ann Baird</dc:creator>
  <cp:lastModifiedBy>Whiteside, Ann Baird</cp:lastModifiedBy>
  <cp:revision>18</cp:revision>
  <dcterms:created xsi:type="dcterms:W3CDTF">2018-08-08T15:30:22Z</dcterms:created>
  <dcterms:modified xsi:type="dcterms:W3CDTF">2018-08-14T14:29:26Z</dcterms:modified>
</cp:coreProperties>
</file>